
<file path=[Content_Types].xml><?xml version="1.0" encoding="utf-8"?>
<Types xmlns="http://schemas.openxmlformats.org/package/2006/content-types">
  <Default Extension="fntdata" ContentType="application/x-fontdata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>
  <p:sldMasterIdLst>
    <p:sldMasterId id="2147483659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9144000" cy="5143500" type="screen16x9"/>
  <p:notesSz cx="6858000" cy="9144000"/>
  <p:embeddedFontLst>
    <p:embeddedFont>
      <p:font typeface="Merriweather" panose="02020500000000000000" charset="0"/>
      <p:regular r:id="rId34"/>
      <p:bold r:id="rId35"/>
      <p:italic r:id="rId36"/>
      <p:boldItalic r:id="rId37"/>
    </p:embeddedFont>
    <p:embeddedFont>
      <p:font typeface="Roboto" panose="02000000000000000000" pitchFamily="2" charset="0"/>
      <p:regular r:id="rId38"/>
      <p:bold r:id="rId39"/>
      <p:italic r:id="rId40"/>
      <p:boldItalic r:id="rId41"/>
    </p:embeddedFont>
    <p:embeddedFont>
      <p:font typeface="微軟正黑體" panose="020B0604030504040204" pitchFamily="34" charset="-120"/>
      <p:regular r:id="rId42"/>
      <p:bold r:id="rId43"/>
    </p:embeddedFont>
    <p:embeddedFont>
      <p:font typeface="微軟正黑體" panose="020B0604030504040204" pitchFamily="34" charset="-120"/>
      <p:regular r:id="rId42"/>
      <p:bold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4821FF0-0D3C-489B-8212-5C5B9394E61B}">
  <a:tblStyle styleId="{94821FF0-0D3C-489B-8212-5C5B9394E61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2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19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ov>
</file>

<file path=ppt/media/media4.mov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dffa881e93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dffa881e93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dffa881e93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dffa881e93_2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dffa881e93_2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dffa881e93_2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df5642980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df5642980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dc035fcc42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dc035fcc42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df5642980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df5642980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df5642980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df5642980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df5642980c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df5642980c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dffa881e93_2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dffa881e93_2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dffa881e93_2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dffa881e93_2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dbc5e6bfa2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dbc5e6bfa2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dffa881e93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dffa881e93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dffa881e93_2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dffa881e93_2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ffa881e93_2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ffa881e93_2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df5642980c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df5642980c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bc5e6bfa2_0_9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bc5e6bfa2_0_9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dc06dbc682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dc06dbc682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dc06dbc682_0_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dc06dbc682_0_6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dd980e8e2f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dd980e8e2f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dd980e8e2f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dd980e8e2f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dd980e8e2f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dd980e8e2f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dfafdf4ee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dfafdf4ee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dd980e8e2f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dd980e8e2f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dd980e8e2f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dd980e8e2f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51915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bc5e6bfa2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bc5e6bfa2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dc035fce3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dc035fce3a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c035fce3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dc035fce3a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dbc5e6bfa2_0_8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dbc5e6bfa2_0_8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c035fce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dc035fce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df5642980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df5642980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 dirty="0"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 dirty="0"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00" b="1" dirty="0"/>
              <a:t>野村投信題目二</a:t>
            </a:r>
            <a:endParaRPr sz="32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00" b="1" dirty="0"/>
              <a:t>Line聊天機器人</a:t>
            </a:r>
            <a:endParaRPr sz="3200" b="1" dirty="0"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組員：雷凱淇、蕭秉宸、吳培瑜、陳弘儒、陳世倫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Mentor： 鄒志斌、許依婷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推薦基金問卷</a:t>
            </a:r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314908" cy="43323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/>
              <a:t>題目 : 第一部分</a:t>
            </a:r>
            <a:endParaRPr sz="1600" b="1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1.1　年齡	</a:t>
            </a:r>
            <a:endParaRPr sz="11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1. □未滿20歲/65歲(含)以上	2. □50歲(含)以上~65歲</a:t>
            </a:r>
            <a:endParaRPr sz="11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3. □35歲(含)以上~50歲	4. □20歲(含)以上~35歲</a:t>
            </a:r>
            <a:endParaRPr sz="11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1.2　教育程度</a:t>
            </a:r>
            <a:endParaRPr sz="11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1. □國中(含)以下　	2. □高中職</a:t>
            </a:r>
            <a:endParaRPr sz="11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3. □專科/大學　　 	4. □研究所以上</a:t>
            </a:r>
            <a:endParaRPr sz="11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1.3　家戶年收入 (單位:新台幣)</a:t>
            </a:r>
            <a:endParaRPr sz="11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1. □50萬元以下　　　　　   	2. □50萬元(含)~100萬元</a:t>
            </a: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3. □100萬元(含)~300萬元　	4. □300萬元(含)以上</a:t>
            </a:r>
            <a:endParaRPr sz="11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1.4　</a:t>
            </a:r>
            <a:r>
              <a:rPr lang="en" sz="1100" dirty="0">
                <a:latin typeface="Times New Roman"/>
                <a:ea typeface="Times New Roman"/>
                <a:cs typeface="Times New Roman"/>
                <a:sym typeface="Times New Roman"/>
              </a:rPr>
              <a:t>家戶年儲蓄額</a:t>
            </a: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" sz="1100" dirty="0">
                <a:latin typeface="Times New Roman"/>
                <a:ea typeface="Times New Roman"/>
                <a:cs typeface="Times New Roman"/>
                <a:sym typeface="Times New Roman"/>
              </a:rPr>
              <a:t>單位</a:t>
            </a: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n" sz="1100" dirty="0">
                <a:latin typeface="Times New Roman"/>
                <a:ea typeface="Times New Roman"/>
                <a:cs typeface="Times New Roman"/>
                <a:sym typeface="Times New Roman"/>
              </a:rPr>
              <a:t>新台幣</a:t>
            </a: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)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1. □10</a:t>
            </a:r>
            <a:r>
              <a:rPr lang="en" sz="1100" dirty="0">
                <a:latin typeface="Times New Roman"/>
                <a:ea typeface="Times New Roman"/>
                <a:cs typeface="Times New Roman"/>
                <a:sym typeface="Times New Roman"/>
              </a:rPr>
              <a:t>萬元以下	</a:t>
            </a: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2. □10</a:t>
            </a:r>
            <a:r>
              <a:rPr lang="en" sz="1100" dirty="0">
                <a:latin typeface="Times New Roman"/>
                <a:ea typeface="Times New Roman"/>
                <a:cs typeface="Times New Roman"/>
                <a:sym typeface="Times New Roman"/>
              </a:rPr>
              <a:t>萬元</a:t>
            </a: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 sz="1100" dirty="0">
                <a:latin typeface="Times New Roman"/>
                <a:ea typeface="Times New Roman"/>
                <a:cs typeface="Times New Roman"/>
                <a:sym typeface="Times New Roman"/>
              </a:rPr>
              <a:t>含</a:t>
            </a: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)~50</a:t>
            </a:r>
            <a:r>
              <a:rPr lang="en" sz="1100" dirty="0">
                <a:latin typeface="Times New Roman"/>
                <a:ea typeface="Times New Roman"/>
                <a:cs typeface="Times New Roman"/>
                <a:sym typeface="Times New Roman"/>
              </a:rPr>
              <a:t>萬元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3. □50</a:t>
            </a:r>
            <a:r>
              <a:rPr lang="en" sz="1100" dirty="0">
                <a:latin typeface="Times New Roman"/>
                <a:ea typeface="Times New Roman"/>
                <a:cs typeface="Times New Roman"/>
                <a:sym typeface="Times New Roman"/>
              </a:rPr>
              <a:t>萬元</a:t>
            </a: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 sz="1100" dirty="0">
                <a:latin typeface="Times New Roman"/>
                <a:ea typeface="Times New Roman"/>
                <a:cs typeface="Times New Roman"/>
                <a:sym typeface="Times New Roman"/>
              </a:rPr>
              <a:t>含</a:t>
            </a: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)~100</a:t>
            </a:r>
            <a:r>
              <a:rPr lang="en" sz="1100" dirty="0">
                <a:latin typeface="Times New Roman"/>
                <a:ea typeface="Times New Roman"/>
                <a:cs typeface="Times New Roman"/>
                <a:sym typeface="Times New Roman"/>
              </a:rPr>
              <a:t>萬元　	</a:t>
            </a: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4. □100</a:t>
            </a:r>
            <a:r>
              <a:rPr lang="en" sz="1100" dirty="0">
                <a:latin typeface="Times New Roman"/>
                <a:ea typeface="Times New Roman"/>
                <a:cs typeface="Times New Roman"/>
                <a:sym typeface="Times New Roman"/>
              </a:rPr>
              <a:t>萬元</a:t>
            </a: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 sz="1100" dirty="0">
                <a:latin typeface="Times New Roman"/>
                <a:ea typeface="Times New Roman"/>
                <a:cs typeface="Times New Roman"/>
                <a:sym typeface="Times New Roman"/>
              </a:rPr>
              <a:t>含</a:t>
            </a:r>
            <a:r>
              <a:rPr lang="en" sz="1100" dirty="0"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n" sz="1100" dirty="0">
                <a:latin typeface="Times New Roman"/>
                <a:ea typeface="Times New Roman"/>
                <a:cs typeface="Times New Roman"/>
                <a:sym typeface="Times New Roman"/>
              </a:rPr>
              <a:t>以上</a:t>
            </a:r>
            <a:endParaRPr sz="11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None/>
            </a:pPr>
            <a:endParaRPr sz="1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推薦基金問卷</a:t>
            </a:r>
            <a:endParaRPr dirty="0"/>
          </a:p>
        </p:txBody>
      </p:sp>
      <p:sp>
        <p:nvSpPr>
          <p:cNvPr id="124" name="Google Shape;124;p23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330276" cy="43553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/>
              <a:t>題目 : 第二部分</a:t>
            </a:r>
            <a:endParaRPr sz="1600" b="1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2.1　投資主要目的</a:t>
            </a:r>
            <a:endParaRPr sz="11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1. □保本　　　　　　　   	2. □賺取固定的利息收益</a:t>
            </a:r>
            <a:endParaRPr sz="11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3. □賺取資本利得(價差)　	4. □追求總投資報酬最大</a:t>
            </a:r>
            <a:endParaRPr sz="11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2.2　投資收益在未來的主要用途</a:t>
            </a:r>
            <a:endParaRPr sz="11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1. □子女教育基金	2. □儲備退休金</a:t>
            </a:r>
            <a:endParaRPr sz="11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3. □稅務規劃/資金調度	4. □追求報酬</a:t>
            </a:r>
            <a:endParaRPr sz="11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2.3　投資主要資金來源</a:t>
            </a:r>
            <a:endParaRPr sz="11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1. □退休金　　　　　  	2. □薪資收入</a:t>
            </a:r>
            <a:endParaRPr sz="11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3. □儲蓄/非薪資收入　	4. □借貸</a:t>
            </a:r>
            <a:endParaRPr sz="11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2.4　預計投資金額 (單位:新台幣)</a:t>
            </a:r>
            <a:endParaRPr sz="11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1. □50萬以下　	2. □50萬元(含)~100萬元</a:t>
            </a:r>
            <a:endParaRPr sz="11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3. □100萬元(含)~300萬元	4. □300萬元(含)~以上</a:t>
            </a:r>
            <a:endParaRPr sz="11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推薦基金問卷</a:t>
            </a:r>
            <a:endParaRPr/>
          </a:p>
        </p:txBody>
      </p:sp>
      <p:sp>
        <p:nvSpPr>
          <p:cNvPr id="130" name="Google Shape;130;p2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2.5　除了現金、存款、定存外，您對於投資標的的偏好(單選)</a:t>
            </a:r>
            <a:endParaRPr sz="11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1. □保本型、貨幣型基金	2. □債券或債券型基金</a:t>
            </a:r>
            <a:endParaRPr sz="11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3. □投資型保單、股票	4. □衍生性商品(期貨等)</a:t>
            </a:r>
            <a:endParaRPr sz="11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2.6　若緊急事件發生，您持有的備用金相當於幾月的家庭開銷?</a:t>
            </a:r>
            <a:endParaRPr sz="11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1. □3個月以下		2. □介於3~6個月</a:t>
            </a:r>
            <a:endParaRPr sz="11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3. □介於6~9個月	4. □超過9個月</a:t>
            </a:r>
            <a:endParaRPr sz="11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2.7　就長期投資而言，您所期望平均年報酬率是多少?</a:t>
            </a:r>
            <a:endParaRPr sz="11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1. □1~3%		2. □4~6%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3. □7~9%		4. □10%以上</a:t>
            </a:r>
            <a:endParaRPr sz="11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2.8　就長期投資而言，您所能承受每年最大損失是多少?</a:t>
            </a:r>
            <a:endParaRPr sz="11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1. □1~3%		2. □4~6%</a:t>
            </a:r>
            <a:endParaRPr sz="11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dirty="0"/>
              <a:t>3. □7~9%		4. □10%以上</a:t>
            </a:r>
            <a:endParaRPr sz="11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1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推薦基金問卷</a:t>
            </a:r>
            <a:endParaRPr/>
          </a:p>
        </p:txBody>
      </p:sp>
      <p:sp>
        <p:nvSpPr>
          <p:cNvPr id="136" name="Google Shape;136;p25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/>
              <a:t>評分方式</a:t>
            </a:r>
            <a:endParaRPr sz="1600"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除了前頁所述的重大傷病證明問題不計分以外，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其餘每題4選項，風險趨避程度最高者放在第一位，給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予1分，依此類推。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12題分數加總後，共分為以下四個級距: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1.　保守型 - 12~21分，推薦基金等級RR1~RR2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2.　穩健型 - 22~30分，推薦基金等級RR3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3.　成長型 - 31~39分，推薦基金等級RR4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4.　積極型 - 40~48分，推薦基金等積RR5</a:t>
            </a:r>
            <a:endParaRPr b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推薦基金問卷</a:t>
            </a:r>
            <a:endParaRPr/>
          </a:p>
        </p:txBody>
      </p:sp>
      <p:graphicFrame>
        <p:nvGraphicFramePr>
          <p:cNvPr id="142" name="Google Shape;142;p26"/>
          <p:cNvGraphicFramePr/>
          <p:nvPr/>
        </p:nvGraphicFramePr>
        <p:xfrm>
          <a:off x="4644675" y="845728"/>
          <a:ext cx="4216625" cy="3378075"/>
        </p:xfrm>
        <a:graphic>
          <a:graphicData uri="http://schemas.openxmlformats.org/drawingml/2006/table">
            <a:tbl>
              <a:tblPr>
                <a:noFill/>
                <a:tableStyleId>{94821FF0-0D3C-489B-8212-5C5B9394E61B}</a:tableStyleId>
              </a:tblPr>
              <a:tblGrid>
                <a:gridCol w="843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3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3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3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433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9110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風險屬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性分類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□12~21分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(保守型)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□22~30分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(穩健型)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□31~39分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(成長型)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□40~48分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(積極型)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694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風險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屬性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說明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風險承受度極低，期望避免投資本金之損失。</a:t>
                      </a:r>
                      <a:endParaRPr sz="10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願意承受少量風險，以追求合理之</a:t>
                      </a:r>
                      <a:endParaRPr sz="10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投資報酬。</a:t>
                      </a:r>
                      <a:endParaRPr sz="10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願意承受相當程度之風險，以追求合理之投資報酬。</a:t>
                      </a:r>
                      <a:endParaRPr sz="10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願意承受較高程度之風險，以追求較高之投資報酬。</a:t>
                      </a:r>
                      <a:endParaRPr sz="10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82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適合風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險等級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RR1~RR2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RR3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RR4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RR5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93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推薦下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單方式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定時定額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D檔投資法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定時不定額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單筆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43" name="Google Shape;143;p26"/>
          <p:cNvSpPr txBox="1"/>
          <p:nvPr/>
        </p:nvSpPr>
        <p:spPr>
          <a:xfrm>
            <a:off x="4644675" y="5009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推薦基金問卷</a:t>
            </a:r>
            <a:endParaRPr/>
          </a:p>
        </p:txBody>
      </p:sp>
      <p:sp>
        <p:nvSpPr>
          <p:cNvPr id="149" name="Google Shape;149;p27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級距劃分</a:t>
            </a:r>
            <a:endParaRPr sz="1600" b="1"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由於分數介於12(含)至48分(含)，共37種分數，級距無</a:t>
            </a:r>
            <a:endParaRPr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法劃為四等分。</a:t>
            </a:r>
            <a:endParaRPr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由於保守型所對應到的推薦基金等級是RR1~RR2，涵</a:t>
            </a:r>
            <a:endParaRPr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蓋多種標的，因此我們將保守型的級距設定為10，而其</a:t>
            </a:r>
            <a:endParaRPr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他三型的級距則是9。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下單方式問卷</a:t>
            </a:r>
            <a:endParaRPr/>
          </a:p>
        </p:txBody>
      </p:sp>
      <p:sp>
        <p:nvSpPr>
          <p:cNvPr id="155" name="Google Shape;155;p28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設計理念</a:t>
            </a:r>
            <a:endParaRPr sz="1600"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有別於推薦基金問卷，設計更活潑的題型，去了解客戶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的投資習性，向他們</a:t>
            </a:r>
            <a:r>
              <a:rPr lang="en" b="1"/>
              <a:t>建議合適的下單方式</a:t>
            </a:r>
            <a:r>
              <a:rPr lang="en"/>
              <a:t>。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此四種下單方式，依照風險低至高排序如下: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1.　定時定額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2.　D檔投資法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3.　定時不定額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4.　單筆下單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下單方式問卷</a:t>
            </a:r>
            <a:endParaRPr/>
          </a:p>
        </p:txBody>
      </p:sp>
      <p:sp>
        <p:nvSpPr>
          <p:cNvPr id="161" name="Google Shape;161;p29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題型介紹</a:t>
            </a:r>
            <a:endParaRPr sz="1600"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本問卷共分成三題，其中</a:t>
            </a:r>
            <a:r>
              <a:rPr lang="en" b="1"/>
              <a:t>兩題是情境題</a:t>
            </a:r>
            <a:r>
              <a:rPr lang="en"/>
              <a:t>。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第1題 : 瞭解客戶投資時是主動或被動的態度；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第2題 : </a:t>
            </a:r>
            <a:r>
              <a:rPr lang="en" b="1"/>
              <a:t>情境題</a:t>
            </a:r>
            <a:r>
              <a:rPr lang="en"/>
              <a:t>，瞭解客戶獲利時的風險趨避程度；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第3題 : </a:t>
            </a:r>
            <a:r>
              <a:rPr lang="en" b="1"/>
              <a:t>情境題</a:t>
            </a:r>
            <a:r>
              <a:rPr lang="en"/>
              <a:t>，瞭解客戶虧損時的風險趨避程度。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下單方式問卷</a:t>
            </a:r>
            <a:endParaRPr/>
          </a:p>
        </p:txBody>
      </p:sp>
      <p:sp>
        <p:nvSpPr>
          <p:cNvPr id="167" name="Google Shape;167;p30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題目</a:t>
            </a:r>
            <a:endParaRPr sz="1600"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第一題 :　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您是否有充足的時間、意願去追蹤金融市場的新資訊？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1. □都沒有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2. □沒時間但有意願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3. □有時間但沒意願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4. □都有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1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下單方式問卷</a:t>
            </a:r>
            <a:endParaRPr/>
          </a:p>
        </p:txBody>
      </p:sp>
      <p:sp>
        <p:nvSpPr>
          <p:cNvPr id="173" name="Google Shape;173;p31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題目</a:t>
            </a:r>
            <a:endParaRPr sz="1600"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第二題 :</a:t>
            </a:r>
            <a:endParaRPr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您現在正參加公司尾牙的摸彩活動。分別有A和B兩個</a:t>
            </a:r>
            <a:endParaRPr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摸彩箱，您可以選擇其中一個摸彩箱，抽出一個隨機的</a:t>
            </a:r>
            <a:endParaRPr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獎品。</a:t>
            </a:r>
            <a:endParaRPr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若選擇A，有100%會獲得價值7000元的獎品；</a:t>
            </a:r>
            <a:endParaRPr b="1"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若選擇B，有80%機會獲得價值10000元的獎品，有</a:t>
            </a:r>
            <a:endParaRPr b="1"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20%機會空手而歸。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請問您會選擇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1. □A摸彩箱	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2. □B摸彩箱	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目錄</a:t>
            </a:r>
            <a:endParaRPr b="1" dirty="0"/>
          </a:p>
        </p:txBody>
      </p:sp>
      <p:sp>
        <p:nvSpPr>
          <p:cNvPr id="71" name="Google Shape;71;p14"/>
          <p:cNvSpPr txBox="1">
            <a:spLocks noGrp="1"/>
          </p:cNvSpPr>
          <p:nvPr>
            <p:ph type="body" idx="1"/>
          </p:nvPr>
        </p:nvSpPr>
        <p:spPr>
          <a:xfrm>
            <a:off x="4624050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 b="1" dirty="0">
                <a:solidFill>
                  <a:schemeClr val="dk1"/>
                </a:solidFill>
              </a:rPr>
              <a:t>專案介紹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 b="1" dirty="0">
                <a:solidFill>
                  <a:schemeClr val="dk1"/>
                </a:solidFill>
              </a:rPr>
              <a:t>問卷設計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 b="1" dirty="0">
                <a:solidFill>
                  <a:schemeClr val="dk1"/>
                </a:solidFill>
              </a:rPr>
              <a:t>Line 聊天機器人</a:t>
            </a:r>
            <a:endParaRPr sz="1800"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下單方式問卷</a:t>
            </a:r>
            <a:endParaRPr/>
          </a:p>
        </p:txBody>
      </p:sp>
      <p:sp>
        <p:nvSpPr>
          <p:cNvPr id="179" name="Google Shape;179;p32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題目</a:t>
            </a:r>
            <a:endParaRPr sz="1600"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第三題 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在參加完尾牙後您開心地回到家裡，卻發現家裡的電器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壞了，您必須到賣場購買價值10000元的新電器。適逢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週年慶，店家提供了C和D兩個促銷方案。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若選擇C，只須支付7000元；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若選擇D，有80%機會須支付原價10000元，有20%機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會可以免費</a:t>
            </a:r>
            <a:r>
              <a:rPr lang="en"/>
              <a:t>。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請問您會選擇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1. □C方案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2. □D方案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3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下單方式問卷</a:t>
            </a:r>
            <a:endParaRPr/>
          </a:p>
        </p:txBody>
      </p:sp>
      <p:sp>
        <p:nvSpPr>
          <p:cNvPr id="185" name="Google Shape;185;p33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情境題的設計理念 : 展望理論</a:t>
            </a:r>
            <a:endParaRPr sz="1600" b="1"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「行為決策學」的學者，心理學家丹尼爾‧卡尼曼以其</a:t>
            </a:r>
            <a:endParaRPr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所提出的「</a:t>
            </a:r>
            <a:r>
              <a:rPr lang="en" b="1"/>
              <a:t>展望理論</a:t>
            </a:r>
            <a:r>
              <a:rPr lang="en"/>
              <a:t>」獲得2002年諾貝爾經濟學獎。</a:t>
            </a:r>
            <a:endParaRPr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其理論可用四大項來概括：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A. 確定效應</a:t>
            </a:r>
            <a:r>
              <a:rPr lang="en"/>
              <a:t>：處於收益狀態時，多數人是風險厭惡。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B. 反射效應</a:t>
            </a:r>
            <a:r>
              <a:rPr lang="en"/>
              <a:t>：處於損失狀態時，多數人是風險喜好。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C. 損失規避</a:t>
            </a:r>
            <a:r>
              <a:rPr lang="en"/>
              <a:t>：多數人對損失比對收益敏感。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D. 參照依賴</a:t>
            </a:r>
            <a:r>
              <a:rPr lang="en"/>
              <a:t>：多數人對得失的判斷往往由參照點決定。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參考展望理論，我們設計出兩題情境題，得出四種答案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組合，再搭配第一題來作最後評分與分類。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下單方式問卷</a:t>
            </a:r>
            <a:endParaRPr/>
          </a:p>
        </p:txBody>
      </p:sp>
      <p:sp>
        <p:nvSpPr>
          <p:cNvPr id="191" name="Google Shape;191;p3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將兩情境題的答案整理如下表 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而答題者可能的答案組合如下 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graphicFrame>
        <p:nvGraphicFramePr>
          <p:cNvPr id="192" name="Google Shape;192;p34"/>
          <p:cNvGraphicFramePr/>
          <p:nvPr/>
        </p:nvGraphicFramePr>
        <p:xfrm>
          <a:off x="4644713" y="864428"/>
          <a:ext cx="4114800" cy="1381910"/>
        </p:xfrm>
        <a:graphic>
          <a:graphicData uri="http://schemas.openxmlformats.org/drawingml/2006/table">
            <a:tbl>
              <a:tblPr>
                <a:noFill/>
                <a:tableStyleId>{94821FF0-0D3C-489B-8212-5C5B9394E61B}</a:tableStyleId>
              </a:tblPr>
              <a:tblGrid>
                <a:gridCol w="832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0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20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20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20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12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第二題(摸彩)</a:t>
                      </a:r>
                      <a:endParaRPr sz="13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</a:rPr>
                        <a:t>第三題(消費)</a:t>
                      </a:r>
                      <a:endParaRPr sz="1300">
                        <a:solidFill>
                          <a:schemeClr val="dk2"/>
                        </a:solidFill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70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選項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</a:t>
                      </a:r>
                      <a:endParaRPr sz="13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endParaRPr sz="13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(有不確定性)</a:t>
                      </a:r>
                      <a:endParaRPr sz="9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</a:t>
                      </a:r>
                      <a:endParaRPr sz="13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</a:t>
                      </a:r>
                      <a:endParaRPr sz="13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(有不確定性)</a:t>
                      </a:r>
                      <a:endParaRPr sz="9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2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期望值</a:t>
                      </a:r>
                      <a:endParaRPr sz="12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7000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8000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-7000</a:t>
                      </a:r>
                      <a:endParaRPr sz="13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-8000</a:t>
                      </a:r>
                      <a:endParaRPr sz="130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93" name="Google Shape;193;p34"/>
          <p:cNvGraphicFramePr/>
          <p:nvPr/>
        </p:nvGraphicFramePr>
        <p:xfrm>
          <a:off x="4644675" y="2781550"/>
          <a:ext cx="4114750" cy="1917170"/>
        </p:xfrm>
        <a:graphic>
          <a:graphicData uri="http://schemas.openxmlformats.org/drawingml/2006/table">
            <a:tbl>
              <a:tblPr>
                <a:noFill/>
                <a:tableStyleId>{94821FF0-0D3C-489B-8212-5C5B9394E61B}</a:tableStyleId>
              </a:tblPr>
              <a:tblGrid>
                <a:gridCol w="822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2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22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22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22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84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</a:rPr>
                        <a:t>答案</a:t>
                      </a:r>
                      <a:endParaRPr sz="130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</a:rPr>
                        <a:t>答案分析</a:t>
                      </a:r>
                      <a:endParaRPr sz="130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</a:rPr>
                        <a:t>A+C</a:t>
                      </a:r>
                      <a:endParaRPr sz="130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</a:rPr>
                        <a:t>最保守、拒絕不確定性</a:t>
                      </a:r>
                      <a:endParaRPr sz="130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4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</a:rPr>
                        <a:t>A+D</a:t>
                      </a:r>
                      <a:endParaRPr sz="130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</a:rPr>
                        <a:t>收益 : 風險厭惡；損失 : 風險喜好</a:t>
                      </a:r>
                      <a:endParaRPr sz="130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4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</a:rPr>
                        <a:t>B+C</a:t>
                      </a:r>
                      <a:endParaRPr sz="130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</a:rPr>
                        <a:t>選擇期望值最大者，合乎數學邏輯</a:t>
                      </a:r>
                      <a:endParaRPr sz="130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</a:rPr>
                        <a:t>B+D</a:t>
                      </a:r>
                      <a:endParaRPr sz="130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</a:rPr>
                        <a:t>願追求獲利最大化而承擔更多風險</a:t>
                      </a:r>
                      <a:endParaRPr sz="1300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13131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下單方式問卷</a:t>
            </a:r>
            <a:endParaRPr/>
          </a:p>
        </p:txBody>
      </p:sp>
      <p:sp>
        <p:nvSpPr>
          <p:cNvPr id="199" name="Google Shape;199;p35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評分方式</a:t>
            </a:r>
            <a:endParaRPr sz="1600"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第1題共有4選項，依序為1~4分；第2題和第3題皆是情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境題，各有2選項，第一個選項1分、第二個選項2分。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最後，將3題分數加總。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分數級距及建議下單方式如下: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3分 - 定時定額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4~5分 - D檔投資法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6~7分 - 定時不定額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b="1"/>
              <a:t>8分 - 單筆下單</a:t>
            </a:r>
            <a:endParaRPr b="1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6"/>
          <p:cNvSpPr txBox="1">
            <a:spLocks noGrp="1"/>
          </p:cNvSpPr>
          <p:nvPr>
            <p:ph type="ctrTitle"/>
          </p:nvPr>
        </p:nvSpPr>
        <p:spPr>
          <a:xfrm>
            <a:off x="188755" y="439832"/>
            <a:ext cx="8520600" cy="30564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00" b="1" dirty="0"/>
              <a:t>Line 聊天機器人</a:t>
            </a:r>
            <a:br>
              <a:rPr lang="en" sz="3180" b="1" dirty="0"/>
            </a:br>
            <a:br>
              <a:rPr lang="en" sz="3180" b="1" dirty="0"/>
            </a:br>
            <a:r>
              <a:rPr lang="zh-TW" altLang="en-US" sz="1600" b="1" dirty="0"/>
              <a:t>功能一 </a:t>
            </a:r>
            <a:r>
              <a:rPr lang="en-US" altLang="zh-TW" sz="1600" b="1" dirty="0"/>
              <a:t>: </a:t>
            </a:r>
            <a:r>
              <a:rPr lang="zh-TW" altLang="en-US" sz="1600" b="1" dirty="0"/>
              <a:t>推薦基金</a:t>
            </a:r>
            <a:br>
              <a:rPr lang="en-US" altLang="zh-TW" sz="1600" b="1" dirty="0"/>
            </a:br>
            <a:r>
              <a:rPr lang="zh-TW" altLang="en-US" sz="1600" b="1" dirty="0"/>
              <a:t>功能二 </a:t>
            </a:r>
            <a:r>
              <a:rPr lang="en-US" altLang="zh-TW" sz="1600" b="1" dirty="0"/>
              <a:t>:</a:t>
            </a:r>
            <a:r>
              <a:rPr lang="zh-TW" altLang="en-US" sz="1600" b="1" dirty="0"/>
              <a:t> 推薦下單方式</a:t>
            </a:r>
            <a:br>
              <a:rPr lang="en-US" altLang="zh-TW" sz="1600" b="1" dirty="0"/>
            </a:br>
            <a:r>
              <a:rPr lang="zh-TW" altLang="en-US" sz="1600" b="1" dirty="0"/>
              <a:t>功能三 </a:t>
            </a:r>
            <a:r>
              <a:rPr lang="en-US" altLang="zh-TW" sz="1600" b="1" dirty="0"/>
              <a:t>:</a:t>
            </a:r>
            <a:r>
              <a:rPr lang="zh-TW" altLang="en-US" sz="1600" b="1" dirty="0"/>
              <a:t> 開戶</a:t>
            </a:r>
            <a:br>
              <a:rPr lang="en-US" altLang="zh-TW" sz="1600" b="1" dirty="0"/>
            </a:br>
            <a:r>
              <a:rPr lang="zh-TW" altLang="en-US" sz="1600" b="1" dirty="0"/>
              <a:t>功能四 </a:t>
            </a:r>
            <a:r>
              <a:rPr lang="en-US" altLang="zh-TW" sz="1600" b="1" dirty="0"/>
              <a:t>:</a:t>
            </a:r>
            <a:r>
              <a:rPr lang="zh-TW" altLang="en-US" sz="1600" b="1" dirty="0"/>
              <a:t> 理財基本觀念 </a:t>
            </a:r>
            <a:br>
              <a:rPr lang="en" sz="3180" b="1" dirty="0"/>
            </a:br>
            <a:endParaRPr sz="3180" b="1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功能一：推薦基金</a:t>
            </a:r>
            <a:endParaRPr/>
          </a:p>
        </p:txBody>
      </p:sp>
      <p:sp>
        <p:nvSpPr>
          <p:cNvPr id="210" name="Google Shape;210;p37"/>
          <p:cNvSpPr/>
          <p:nvPr/>
        </p:nvSpPr>
        <p:spPr>
          <a:xfrm>
            <a:off x="0" y="3086900"/>
            <a:ext cx="4276500" cy="1587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7"/>
          <p:cNvSpPr txBox="1">
            <a:spLocks noGrp="1"/>
          </p:cNvSpPr>
          <p:nvPr>
            <p:ph type="body" idx="1"/>
          </p:nvPr>
        </p:nvSpPr>
        <p:spPr>
          <a:xfrm>
            <a:off x="328675" y="1458375"/>
            <a:ext cx="3672600" cy="29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建立問卷選項</a:t>
            </a:r>
            <a:endParaRPr b="1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利用上述算分方式建立問卷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使用按鈕選項以方便使用者填寫問卷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風險屬性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將分數加總後回報給投資人自己是屬於何種風險型偏好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讓使用者更了解自己的投資特質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212" name="Google Shape;212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60175" y="159963"/>
            <a:ext cx="2184375" cy="4823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FC25A35">
            <a:hlinkClick r:id="" action="ppaction://media"/>
            <a:extLst>
              <a:ext uri="{FF2B5EF4-FFF2-40B4-BE49-F238E27FC236}">
                <a16:creationId xmlns:a16="http://schemas.microsoft.com/office/drawing/2014/main" id="{7979B324-94F8-41F9-8475-3B67EE1629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91514" y="636213"/>
            <a:ext cx="1863524" cy="38479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6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8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功能一：推薦基金</a:t>
            </a:r>
            <a:endParaRPr dirty="0"/>
          </a:p>
        </p:txBody>
      </p:sp>
      <p:sp>
        <p:nvSpPr>
          <p:cNvPr id="219" name="Google Shape;219;p38"/>
          <p:cNvSpPr txBox="1">
            <a:spLocks noGrp="1"/>
          </p:cNvSpPr>
          <p:nvPr>
            <p:ph type="body" idx="1"/>
          </p:nvPr>
        </p:nvSpPr>
        <p:spPr>
          <a:xfrm>
            <a:off x="350575" y="1327000"/>
            <a:ext cx="4166400" cy="409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推薦基金</a:t>
            </a:r>
            <a:endParaRPr b="1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包含所有野村基金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滾動呈現方式使投資人方便查閱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提供資訊及功能如下：</a:t>
            </a:r>
            <a:endParaRPr dirty="0">
              <a:solidFill>
                <a:schemeClr val="lt1"/>
              </a:solidFill>
            </a:endParaRP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 dirty="0">
                <a:solidFill>
                  <a:schemeClr val="lt1"/>
                </a:solidFill>
              </a:rPr>
              <a:t>基金基本資料</a:t>
            </a:r>
            <a:endParaRPr dirty="0">
              <a:solidFill>
                <a:schemeClr val="lt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 dirty="0">
                <a:solidFill>
                  <a:schemeClr val="lt1"/>
                </a:solidFill>
              </a:rPr>
              <a:t>配息資訊</a:t>
            </a:r>
            <a:endParaRPr dirty="0">
              <a:solidFill>
                <a:schemeClr val="lt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AutoNum type="arabicPeriod"/>
            </a:pPr>
            <a:r>
              <a:rPr lang="en" dirty="0">
                <a:solidFill>
                  <a:schemeClr val="lt1"/>
                </a:solidFill>
              </a:rPr>
              <a:t>立即下單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pic>
        <p:nvPicPr>
          <p:cNvPr id="220" name="Google Shape;220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60175" y="159963"/>
            <a:ext cx="2184375" cy="4823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C85E13A4">
            <a:hlinkClick r:id="" action="ppaction://media"/>
            <a:extLst>
              <a:ext uri="{FF2B5EF4-FFF2-40B4-BE49-F238E27FC236}">
                <a16:creationId xmlns:a16="http://schemas.microsoft.com/office/drawing/2014/main" id="{44075325-03FE-4C53-BD90-9017FEEC9B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97227" y="596171"/>
            <a:ext cx="1851949" cy="38604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9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964800" cy="7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功能二：推薦下單方式</a:t>
            </a:r>
            <a:endParaRPr/>
          </a:p>
        </p:txBody>
      </p:sp>
      <p:sp>
        <p:nvSpPr>
          <p:cNvPr id="227" name="Google Shape;227;p39"/>
          <p:cNvSpPr/>
          <p:nvPr/>
        </p:nvSpPr>
        <p:spPr>
          <a:xfrm>
            <a:off x="0" y="3086900"/>
            <a:ext cx="4276500" cy="1587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39"/>
          <p:cNvSpPr txBox="1">
            <a:spLocks noGrp="1"/>
          </p:cNvSpPr>
          <p:nvPr>
            <p:ph type="body" idx="1"/>
          </p:nvPr>
        </p:nvSpPr>
        <p:spPr>
          <a:xfrm>
            <a:off x="328675" y="1458375"/>
            <a:ext cx="3672600" cy="26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建立問卷選項</a:t>
            </a:r>
            <a:endParaRPr b="1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利用上述算分方式建立問卷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使用按鈕選項以方便使用者填寫問卷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風險屬性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依分數級距推薦適合方式給用戶參考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讓使用者更了解自己的投資特質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229" name="Google Shape;229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60175" y="159963"/>
            <a:ext cx="2184375" cy="4823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RPReplay_Final1623403536">
            <a:hlinkClick r:id="" action="ppaction://media"/>
            <a:extLst>
              <a:ext uri="{FF2B5EF4-FFF2-40B4-BE49-F238E27FC236}">
                <a16:creationId xmlns:a16="http://schemas.microsoft.com/office/drawing/2014/main" id="{19CF7E69-E382-4E26-ACCA-9E2F45D490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91514" y="680054"/>
            <a:ext cx="1880676" cy="37833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0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964800" cy="7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功能三：開戶</a:t>
            </a:r>
            <a:endParaRPr dirty="0"/>
          </a:p>
        </p:txBody>
      </p:sp>
      <p:sp>
        <p:nvSpPr>
          <p:cNvPr id="236" name="Google Shape;236;p40"/>
          <p:cNvSpPr txBox="1">
            <a:spLocks noGrp="1"/>
          </p:cNvSpPr>
          <p:nvPr>
            <p:ph type="body" idx="1"/>
          </p:nvPr>
        </p:nvSpPr>
        <p:spPr>
          <a:xfrm>
            <a:off x="311725" y="1524975"/>
            <a:ext cx="36726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快速連結開戶畫面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當使用者想要進行開戶時，機器人提供快速連結功能，只要輸入「開戶」即可連結至網頁。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pic>
        <p:nvPicPr>
          <p:cNvPr id="237" name="Google Shape;237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60175" y="159963"/>
            <a:ext cx="2184375" cy="4823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video-output-26EFB7FD-180A-4BC1-B5C9-BA700482ACC0">
            <a:hlinkClick r:id="" action="ppaction://media"/>
            <a:extLst>
              <a:ext uri="{FF2B5EF4-FFF2-40B4-BE49-F238E27FC236}">
                <a16:creationId xmlns:a16="http://schemas.microsoft.com/office/drawing/2014/main" id="{7BAFE00B-086A-45FF-9525-5684C4FBEE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07208" y="702438"/>
            <a:ext cx="1867157" cy="37154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1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964800" cy="7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功能四：理財基本觀念</a:t>
            </a:r>
            <a:endParaRPr dirty="0"/>
          </a:p>
        </p:txBody>
      </p:sp>
      <p:sp>
        <p:nvSpPr>
          <p:cNvPr id="244" name="Google Shape;244;p41"/>
          <p:cNvSpPr txBox="1">
            <a:spLocks noGrp="1"/>
          </p:cNvSpPr>
          <p:nvPr>
            <p:ph type="body" idx="1"/>
          </p:nvPr>
        </p:nvSpPr>
        <p:spPr>
          <a:xfrm>
            <a:off x="311725" y="1477175"/>
            <a:ext cx="3672600" cy="12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簡單了解投資小知識</a:t>
            </a:r>
            <a:endParaRPr b="1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為了不熟悉資本市場的投資人，我們提供了一些理財基本觀念，內容包含了收益及風險，讓投資人能在相對資訊對稱的情形下選擇標的。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245" name="Google Shape;245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60175" y="159963"/>
            <a:ext cx="2184375" cy="4823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RPReplay_Final1623405346">
            <a:hlinkClick r:id="" action="ppaction://media"/>
            <a:extLst>
              <a:ext uri="{FF2B5EF4-FFF2-40B4-BE49-F238E27FC236}">
                <a16:creationId xmlns:a16="http://schemas.microsoft.com/office/drawing/2014/main" id="{B7BC4CDC-EA9B-4A34-AA12-A74BA52B99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00027" y="691102"/>
            <a:ext cx="1853138" cy="3711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180" b="1" dirty="0"/>
              <a:t>專案介紹</a:t>
            </a:r>
            <a:endParaRPr sz="3180" b="1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2"/>
          <p:cNvSpPr txBox="1">
            <a:spLocks noGrp="1"/>
          </p:cNvSpPr>
          <p:nvPr>
            <p:ph type="ctrTitle"/>
          </p:nvPr>
        </p:nvSpPr>
        <p:spPr>
          <a:xfrm>
            <a:off x="356650" y="668275"/>
            <a:ext cx="71877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180" b="1" dirty="0"/>
              <a:t>感謝六校老師這學期的教導</a:t>
            </a:r>
            <a:endParaRPr sz="3180" b="1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180" b="1" dirty="0"/>
              <a:t>感謝野村投信mentor的指導和建議</a:t>
            </a:r>
            <a:endParaRPr sz="3180" b="1" dirty="0"/>
          </a:p>
        </p:txBody>
      </p:sp>
      <p:sp>
        <p:nvSpPr>
          <p:cNvPr id="252" name="Google Shape;252;p42"/>
          <p:cNvSpPr txBox="1"/>
          <p:nvPr/>
        </p:nvSpPr>
        <p:spPr>
          <a:xfrm>
            <a:off x="5827873" y="3443416"/>
            <a:ext cx="25395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chemeClr val="lt1"/>
                </a:solidFill>
                <a:highlight>
                  <a:schemeClr val="dk1"/>
                </a:highlight>
                <a:latin typeface="微軟正黑體" panose="020B0604030504040204" pitchFamily="34" charset="-120"/>
                <a:ea typeface="微軟正黑體" panose="020B0604030504040204" pitchFamily="34" charset="-120"/>
                <a:cs typeface="Roboto"/>
                <a:sym typeface="Roboto"/>
              </a:rPr>
              <a:t>謝謝聆聽~</a:t>
            </a:r>
            <a:endParaRPr sz="3200" b="1" dirty="0">
              <a:solidFill>
                <a:schemeClr val="lt1"/>
              </a:solidFill>
              <a:highlight>
                <a:schemeClr val="dk1"/>
              </a:highlight>
              <a:latin typeface="微軟正黑體" panose="020B0604030504040204" pitchFamily="34" charset="-120"/>
              <a:ea typeface="微軟正黑體" panose="020B0604030504040204" pitchFamily="34" charset="-120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1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964800" cy="7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附錄</a:t>
            </a:r>
            <a:r>
              <a:rPr lang="en" dirty="0"/>
              <a:t>：</a:t>
            </a:r>
            <a:r>
              <a:rPr lang="zh-TW" altLang="en-US" dirty="0"/>
              <a:t>分工表</a:t>
            </a:r>
            <a:endParaRPr dirty="0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5673A005-7706-4346-AF75-36E1397865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3470203"/>
              </p:ext>
            </p:extLst>
          </p:nvPr>
        </p:nvGraphicFramePr>
        <p:xfrm>
          <a:off x="4599885" y="599756"/>
          <a:ext cx="4338244" cy="3943988"/>
        </p:xfrm>
        <a:graphic>
          <a:graphicData uri="http://schemas.openxmlformats.org/drawingml/2006/table">
            <a:tbl>
              <a:tblPr/>
              <a:tblGrid>
                <a:gridCol w="1329295">
                  <a:extLst>
                    <a:ext uri="{9D8B030D-6E8A-4147-A177-3AD203B41FA5}">
                      <a16:colId xmlns:a16="http://schemas.microsoft.com/office/drawing/2014/main" val="3452991273"/>
                    </a:ext>
                  </a:extLst>
                </a:gridCol>
                <a:gridCol w="3008949">
                  <a:extLst>
                    <a:ext uri="{9D8B030D-6E8A-4147-A177-3AD203B41FA5}">
                      <a16:colId xmlns:a16="http://schemas.microsoft.com/office/drawing/2014/main" val="3862737404"/>
                    </a:ext>
                  </a:extLst>
                </a:gridCol>
              </a:tblGrid>
              <a:tr h="397800">
                <a:tc>
                  <a:txBody>
                    <a:bodyPr/>
                    <a:lstStyle/>
                    <a:p>
                      <a:pPr marL="1905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組員</a:t>
                      </a:r>
                      <a:endParaRPr lang="zh-TW" altLang="en-US" sz="120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8599" marR="58599" marT="58599" marB="58599" anchor="ctr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905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工作內容</a:t>
                      </a:r>
                      <a:endParaRPr lang="zh-TW" altLang="en-US" sz="12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8599" marR="58599" marT="58599" marB="58599" anchor="ctr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8525499"/>
                  </a:ext>
                </a:extLst>
              </a:tr>
              <a:tr h="896639">
                <a:tc>
                  <a:txBody>
                    <a:bodyPr/>
                    <a:lstStyle/>
                    <a:p>
                      <a:pPr marL="1905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雷凱淇</a:t>
                      </a:r>
                      <a:endParaRPr lang="zh-TW" altLang="en-US" sz="120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8599" marR="58599" marT="58599" marB="58599" anchor="ctr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905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統整專案</a:t>
                      </a:r>
                      <a:endParaRPr lang="zh-TW" altLang="en-US" sz="12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1905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架構提議</a:t>
                      </a:r>
                      <a:endParaRPr lang="zh-TW" altLang="en-US" sz="12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1905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機器人程式撰寫</a:t>
                      </a: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推薦基金</a:t>
                      </a: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endParaRPr lang="zh-TW" altLang="en-US" sz="12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1905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錄製影片</a:t>
                      </a: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+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簡報製作</a:t>
                      </a: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機器人功能</a:t>
                      </a: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1)</a:t>
                      </a:r>
                      <a:endParaRPr lang="zh-TW" altLang="en-US" sz="12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8599" marR="58599" marT="58599" marB="58599" anchor="ctr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7871018"/>
                  </a:ext>
                </a:extLst>
              </a:tr>
              <a:tr h="732458">
                <a:tc>
                  <a:txBody>
                    <a:bodyPr/>
                    <a:lstStyle/>
                    <a:p>
                      <a:pPr marL="1905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蕭秉宸</a:t>
                      </a:r>
                      <a:endParaRPr lang="zh-TW" altLang="en-US" sz="120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8599" marR="58599" marT="58599" marB="58599" anchor="ctr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905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架構提議</a:t>
                      </a:r>
                      <a:endParaRPr lang="zh-TW" altLang="en-US" sz="120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1905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機器人程式撰寫</a:t>
                      </a:r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下單方式</a:t>
                      </a:r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endParaRPr lang="zh-TW" altLang="en-US" sz="120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1905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錄製影片</a:t>
                      </a:r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+</a:t>
                      </a:r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簡報製作</a:t>
                      </a:r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機器人功能</a:t>
                      </a:r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2~4)</a:t>
                      </a:r>
                      <a:endParaRPr lang="zh-TW" altLang="en-US" sz="120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8599" marR="58599" marT="58599" marB="58599" anchor="ctr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4530877"/>
                  </a:ext>
                </a:extLst>
              </a:tr>
              <a:tr h="510227">
                <a:tc>
                  <a:txBody>
                    <a:bodyPr/>
                    <a:lstStyle/>
                    <a:p>
                      <a:pPr marL="1905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吳培瑜</a:t>
                      </a:r>
                      <a:endParaRPr lang="zh-TW" altLang="en-US" sz="120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8599" marR="58599" marT="58599" marB="58599" anchor="ctr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905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機器人程式撰寫</a:t>
                      </a: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基本架構</a:t>
                      </a: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endParaRPr lang="zh-TW" altLang="en-US" sz="12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1905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錄製影片</a:t>
                      </a: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+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簡報製作</a:t>
                      </a: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廣宣</a:t>
                      </a:r>
                      <a:r>
                        <a:rPr lang="en-US" altLang="zh-TW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</a:p>
                  </a:txBody>
                  <a:tcPr marL="58599" marR="58599" marT="58599" marB="58599" anchor="ctr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4680855"/>
                  </a:ext>
                </a:extLst>
              </a:tr>
              <a:tr h="703432">
                <a:tc>
                  <a:txBody>
                    <a:bodyPr/>
                    <a:lstStyle/>
                    <a:p>
                      <a:pPr marL="1905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陳弘儒</a:t>
                      </a:r>
                      <a:endParaRPr lang="zh-TW" altLang="en-US" sz="120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8599" marR="58599" marT="58599" marB="58599" anchor="ctr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905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問卷製作</a:t>
                      </a:r>
                      <a:endParaRPr lang="zh-TW" altLang="en-US" sz="120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1905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簡報編修</a:t>
                      </a:r>
                      <a:endParaRPr lang="zh-TW" altLang="en-US" sz="120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1905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錄製影片</a:t>
                      </a:r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(</a:t>
                      </a:r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介紹問卷</a:t>
                      </a:r>
                      <a:r>
                        <a:rPr lang="en-US" altLang="zh-TW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)</a:t>
                      </a:r>
                      <a:endParaRPr lang="zh-TW" altLang="en-US" sz="120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8599" marR="58599" marT="58599" marB="58599" anchor="ctr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4298075"/>
                  </a:ext>
                </a:extLst>
              </a:tr>
              <a:tr h="703432">
                <a:tc>
                  <a:txBody>
                    <a:bodyPr/>
                    <a:lstStyle/>
                    <a:p>
                      <a:pPr marL="1905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陳世倫</a:t>
                      </a:r>
                      <a:endParaRPr lang="zh-TW" altLang="en-US" sz="12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8599" marR="58599" marT="58599" marB="58599" anchor="ctr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905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負責部份問卷製作和編修</a:t>
                      </a:r>
                      <a:endParaRPr lang="zh-TW" altLang="en-US" sz="12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1905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參與小組討論</a:t>
                      </a:r>
                      <a:endParaRPr lang="zh-TW" altLang="en-US" sz="12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marL="1905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錄製專案介紹部份簡報</a:t>
                      </a:r>
                      <a:endParaRPr lang="zh-TW" altLang="en-US" sz="1200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58599" marR="58599" marT="58599" marB="58599" anchor="ctr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4091380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88C53872-20C8-4E60-8846-0BC7C56851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5136" y="902132"/>
            <a:ext cx="16756120" cy="466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2158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專案動機</a:t>
            </a:r>
            <a:endParaRPr dirty="0"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4789075" y="522450"/>
            <a:ext cx="38751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專案動機</a:t>
            </a:r>
            <a:endParaRPr b="1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投資商品與服務的溝通成效，不只涉及產品的複雜性也包含投資人的金融素養程度。資產管理業者在引領新手客戶時，最後往往只能以投資績效、話題商品和新聞議題為包裝，未能發揮資產管理業者的最大價值。</a:t>
            </a:r>
            <a:endParaRPr sz="2000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專案目標</a:t>
            </a:r>
            <a:endParaRPr dirty="0"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4782200" y="522450"/>
            <a:ext cx="39576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專案目標</a:t>
            </a:r>
            <a:endParaRPr b="1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改善現有的</a:t>
            </a: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customer on-boarding process</a:t>
            </a:r>
            <a:r>
              <a:rPr lang="en" dirty="0"/>
              <a:t>， 透過一步步的過程，引導投資人做出適當的投資決定，並逐步建立、養成資產配置的投資行為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運用「對話機器人」將原本單向的互動，改變為「類真人理專」式的雙向探索及引導，提升客戶的數位體驗</a:t>
            </a:r>
            <a:endParaRPr dirty="0"/>
          </a:p>
          <a:p>
            <a:pPr marL="0" lvl="0" indent="34290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了解投資人的人生階段及理財目標，並給予更個人化的商品建議</a:t>
            </a:r>
            <a:endParaRPr dirty="0"/>
          </a:p>
          <a:p>
            <a:pPr marL="0" lvl="0" indent="34290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提升客戶滿意度及粘著度</a:t>
            </a:r>
            <a:endParaRPr sz="2000" b="1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專案內容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4" name="Google Shape;94;p18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313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專案內容</a:t>
            </a:r>
            <a:endParaRPr b="1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0925" y="1245700"/>
            <a:ext cx="4498800" cy="2434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180" b="1" dirty="0"/>
              <a:t>問卷設計</a:t>
            </a:r>
            <a:endParaRPr sz="3180" b="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推薦基金問卷</a:t>
            </a:r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設計理念</a:t>
            </a:r>
            <a:endParaRPr sz="1600"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透過問卷來收集客戶的個人背景、經濟能力、投資目的等資訊，並以此進行風險屬性的評分，將客戶劃分成以下四種類型: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1.保守型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2.穩健型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3.成長型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4.積極型</a:t>
            </a:r>
            <a:endParaRPr/>
          </a:p>
          <a:p>
            <a:pPr marL="0" lvl="0" indent="0" algn="just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並依據不同風險屬性，推薦基金等級及投資標的。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推薦基金問卷</a:t>
            </a:r>
            <a:endParaRPr dirty="0"/>
          </a:p>
        </p:txBody>
      </p:sp>
      <p:sp>
        <p:nvSpPr>
          <p:cNvPr id="112" name="Google Shape;112;p21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/>
              <a:t>題型介紹</a:t>
            </a:r>
            <a:endParaRPr sz="1600" b="1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問卷中共有12+1題，分成兩部分: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/>
              <a:t>1.基本資料/財務資料 (4+1題):</a:t>
            </a:r>
            <a:endParaRPr b="1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此一部分第一題為調查是否具有重大傷病證明。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若有，則自動歸為保守型；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若無，則繼續作答，本題不予計分。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/>
              <a:t>2.投資人的風險屬性 (8題):</a:t>
            </a:r>
            <a:endParaRPr b="1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透過進一步的問題來更深入了解客戶。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1263</Words>
  <Application>Microsoft Office PowerPoint</Application>
  <PresentationFormat>如螢幕大小 (16:9)</PresentationFormat>
  <Paragraphs>297</Paragraphs>
  <Slides>31</Slides>
  <Notes>31</Notes>
  <HiddenSlides>0</HiddenSlides>
  <MMClips>5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31</vt:i4>
      </vt:variant>
    </vt:vector>
  </HeadingPairs>
  <TitlesOfParts>
    <vt:vector size="38" baseType="lpstr">
      <vt:lpstr>Roboto</vt:lpstr>
      <vt:lpstr>微軟正黑體</vt:lpstr>
      <vt:lpstr>微軟正黑體</vt:lpstr>
      <vt:lpstr>Merriweather</vt:lpstr>
      <vt:lpstr>Arial</vt:lpstr>
      <vt:lpstr>Times New Roman</vt:lpstr>
      <vt:lpstr>Paradigm</vt:lpstr>
      <vt:lpstr>野村投信題目二 Line聊天機器人</vt:lpstr>
      <vt:lpstr>目錄</vt:lpstr>
      <vt:lpstr>專案介紹</vt:lpstr>
      <vt:lpstr>專案動機</vt:lpstr>
      <vt:lpstr>專案目標</vt:lpstr>
      <vt:lpstr>專案內容 </vt:lpstr>
      <vt:lpstr>問卷設計</vt:lpstr>
      <vt:lpstr>推薦基金問卷</vt:lpstr>
      <vt:lpstr>推薦基金問卷</vt:lpstr>
      <vt:lpstr>推薦基金問卷</vt:lpstr>
      <vt:lpstr>推薦基金問卷</vt:lpstr>
      <vt:lpstr>推薦基金問卷</vt:lpstr>
      <vt:lpstr>推薦基金問卷</vt:lpstr>
      <vt:lpstr>推薦基金問卷</vt:lpstr>
      <vt:lpstr>推薦基金問卷</vt:lpstr>
      <vt:lpstr>下單方式問卷</vt:lpstr>
      <vt:lpstr>下單方式問卷</vt:lpstr>
      <vt:lpstr> 下單方式問卷</vt:lpstr>
      <vt:lpstr>下單方式問卷</vt:lpstr>
      <vt:lpstr>下單方式問卷</vt:lpstr>
      <vt:lpstr>下單方式問卷</vt:lpstr>
      <vt:lpstr>下單方式問卷</vt:lpstr>
      <vt:lpstr>下單方式問卷</vt:lpstr>
      <vt:lpstr>Line 聊天機器人  功能一 : 推薦基金 功能二 : 推薦下單方式 功能三 : 開戶 功能四 : 理財基本觀念  </vt:lpstr>
      <vt:lpstr>功能一：推薦基金</vt:lpstr>
      <vt:lpstr>功能一：推薦基金</vt:lpstr>
      <vt:lpstr>功能二：推薦下單方式</vt:lpstr>
      <vt:lpstr>功能三：開戶</vt:lpstr>
      <vt:lpstr>功能四：理財基本觀念</vt:lpstr>
      <vt:lpstr>感謝六校老師這學期的教導 感謝野村投信mentor的指導和建議</vt:lpstr>
      <vt:lpstr>附錄：分工表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野村投信題目二 Line聊天機器人</dc:title>
  <dc:creator>HsiBeX</dc:creator>
  <cp:lastModifiedBy>Katy</cp:lastModifiedBy>
  <cp:revision>13</cp:revision>
  <dcterms:modified xsi:type="dcterms:W3CDTF">2021-06-18T00:57:10Z</dcterms:modified>
</cp:coreProperties>
</file>